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5" r:id="rId10"/>
    <p:sldId id="266" r:id="rId11"/>
    <p:sldId id="268" r:id="rId12"/>
    <p:sldId id="270" r:id="rId13"/>
    <p:sldId id="271" r:id="rId14"/>
    <p:sldId id="269" r:id="rId15"/>
    <p:sldId id="267" r:id="rId16"/>
    <p:sldId id="274" r:id="rId17"/>
    <p:sldId id="275" r:id="rId18"/>
    <p:sldId id="277" r:id="rId19"/>
    <p:sldId id="278" r:id="rId20"/>
    <p:sldId id="279" r:id="rId21"/>
    <p:sldId id="280" r:id="rId22"/>
    <p:sldId id="282" r:id="rId23"/>
    <p:sldId id="281" r:id="rId24"/>
    <p:sldId id="283" r:id="rId25"/>
    <p:sldId id="284" r:id="rId26"/>
    <p:sldId id="285" r:id="rId27"/>
    <p:sldId id="286" r:id="rId28"/>
    <p:sldId id="27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0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18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21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88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01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86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92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6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7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71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63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E7208-2CE3-4FCE-A4BB-540BE322E86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1096-91BE-47A7-8500-0BD7D42DF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96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>
                <a:latin typeface="Bookman Old Style" panose="02050604050505020204" pitchFamily="18" charset="0"/>
              </a:rPr>
              <a:t>Предложения с обособленными членами 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4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latin typeface="Bookman Old Style" panose="02050604050505020204" pitchFamily="18" charset="0"/>
              </a:rPr>
              <a:t>Обособляются,</a:t>
            </a:r>
            <a:r>
              <a:rPr lang="ru-RU" sz="3200" dirty="0" smtClean="0">
                <a:latin typeface="Bookman Old Style" panose="02050604050505020204" pitchFamily="18" charset="0"/>
              </a:rPr>
              <a:t> выделяясь интонацией при произнесении и запятыми при письме: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363326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Bookman Old Style" panose="02050604050505020204" pitchFamily="18" charset="0"/>
              </a:rPr>
              <a:t>Любые определения и приложения, если они относятся к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личному местоимению.</a:t>
            </a:r>
          </a:p>
          <a:p>
            <a:pPr marL="514350" indent="-514350">
              <a:buAutoNum type="arabicPeriod"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Усталая,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она</a:t>
            </a:r>
            <a:r>
              <a:rPr lang="ru-RU" dirty="0" smtClean="0">
                <a:latin typeface="Bookman Old Style" panose="02050604050505020204" pitchFamily="18" charset="0"/>
              </a:rPr>
              <a:t> не могла идти дальше.</a:t>
            </a:r>
          </a:p>
          <a:p>
            <a:pPr marL="0" indent="0" algn="ctr">
              <a:buNone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Она</a:t>
            </a:r>
            <a:r>
              <a:rPr lang="ru-RU" b="1" dirty="0" smtClean="0">
                <a:latin typeface="Bookman Old Style" panose="02050604050505020204" pitchFamily="18" charset="0"/>
              </a:rPr>
              <a:t>, в тяжелой меховой шубе,</a:t>
            </a:r>
            <a:r>
              <a:rPr lang="ru-RU" dirty="0" smtClean="0">
                <a:latin typeface="Bookman Old Style" panose="02050604050505020204" pitchFamily="18" charset="0"/>
              </a:rPr>
              <a:t> не могла идти дальше.</a:t>
            </a:r>
          </a:p>
        </p:txBody>
      </p:sp>
    </p:spTree>
    <p:extLst>
      <p:ext uri="{BB962C8B-B14F-4D97-AF65-F5344CB8AC3E}">
        <p14:creationId xmlns:p14="http://schemas.microsoft.com/office/powerpoint/2010/main" val="3065073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latin typeface="Bookman Old Style" panose="02050604050505020204" pitchFamily="18" charset="0"/>
              </a:rPr>
              <a:t>Обособляются,</a:t>
            </a:r>
            <a:r>
              <a:rPr lang="ru-RU" sz="3200" dirty="0" smtClean="0">
                <a:latin typeface="Bookman Old Style" panose="02050604050505020204" pitchFamily="18" charset="0"/>
              </a:rPr>
              <a:t> выделяясь интонацией при произнесении и запятыми при письме: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399330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Bookman Old Style" panose="02050604050505020204" pitchFamily="18" charset="0"/>
              </a:rPr>
              <a:t>Любые определения и приложения, если они относятся к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личному местоимению.</a:t>
            </a:r>
          </a:p>
          <a:p>
            <a:pPr marL="0" indent="0">
              <a:buNone/>
            </a:pPr>
            <a:endParaRPr lang="ru-RU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Я</a:t>
            </a:r>
            <a:r>
              <a:rPr lang="ru-RU" b="1" dirty="0" smtClean="0">
                <a:latin typeface="Bookman Old Style" panose="02050604050505020204" pitchFamily="18" charset="0"/>
              </a:rPr>
              <a:t>, ваш старинный сват и кум,</a:t>
            </a:r>
            <a:r>
              <a:rPr lang="ru-RU" dirty="0" smtClean="0">
                <a:latin typeface="Bookman Old Style" panose="02050604050505020204" pitchFamily="18" charset="0"/>
              </a:rPr>
              <a:t> пришел мириться к вам. </a:t>
            </a:r>
          </a:p>
          <a:p>
            <a:pPr marL="0" indent="0" algn="ctr">
              <a:buNone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Мы</a:t>
            </a:r>
            <a:r>
              <a:rPr lang="ru-RU" b="1" dirty="0" smtClean="0">
                <a:latin typeface="Bookman Old Style" panose="02050604050505020204" pitchFamily="18" charset="0"/>
              </a:rPr>
              <a:t>, артиллеристы,</a:t>
            </a:r>
            <a:r>
              <a:rPr lang="ru-RU" dirty="0" smtClean="0">
                <a:latin typeface="Bookman Old Style" panose="02050604050505020204" pitchFamily="18" charset="0"/>
              </a:rPr>
              <a:t> хлопотали около орудий.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43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Bookman Old Style" panose="02050604050505020204" pitchFamily="18" charset="0"/>
              </a:rPr>
              <a:t>Обособляются,</a:t>
            </a:r>
            <a:r>
              <a:rPr lang="ru-RU" sz="2800" dirty="0" smtClean="0">
                <a:latin typeface="Bookman Old Style" panose="02050604050505020204" pitchFamily="18" charset="0"/>
              </a:rPr>
              <a:t> выделяясь интонацией при произнесении и запятыми при письме: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2.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Согласованные распространённые определения и приложения</a:t>
            </a:r>
            <a:r>
              <a:rPr lang="ru-RU" dirty="0" smtClean="0">
                <a:latin typeface="Bookman Old Style" panose="02050604050505020204" pitchFamily="18" charset="0"/>
              </a:rPr>
              <a:t>, стоящие после определяемого существительного.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Я рвал отчаянной рукой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терновник</a:t>
            </a:r>
            <a:r>
              <a:rPr lang="ru-RU" b="1" dirty="0" smtClean="0">
                <a:latin typeface="Bookman Old Style" panose="02050604050505020204" pitchFamily="18" charset="0"/>
              </a:rPr>
              <a:t>, спутанный плющом</a:t>
            </a:r>
            <a:r>
              <a:rPr lang="ru-RU" dirty="0" smtClean="0">
                <a:latin typeface="Bookman Old Style" panose="02050604050505020204" pitchFamily="18" charset="0"/>
              </a:rPr>
              <a:t>. </a:t>
            </a:r>
          </a:p>
          <a:p>
            <a:pPr marL="0" indent="0" algn="ctr">
              <a:buNone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Небо</a:t>
            </a:r>
            <a:r>
              <a:rPr lang="ru-RU" b="1" dirty="0" smtClean="0">
                <a:latin typeface="Bookman Old Style" panose="02050604050505020204" pitchFamily="18" charset="0"/>
              </a:rPr>
              <a:t>, полное грозою, </a:t>
            </a:r>
            <a:r>
              <a:rPr lang="ru-RU" dirty="0" smtClean="0">
                <a:latin typeface="Bookman Old Style" panose="02050604050505020204" pitchFamily="18" charset="0"/>
              </a:rPr>
              <a:t>всё в зарницах трепетало.</a:t>
            </a:r>
          </a:p>
          <a:p>
            <a:pPr marL="0" indent="0" algn="ctr">
              <a:buNone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Боец</a:t>
            </a:r>
            <a:r>
              <a:rPr lang="ru-RU" b="1" dirty="0" smtClean="0">
                <a:latin typeface="Bookman Old Style" panose="02050604050505020204" pitchFamily="18" charset="0"/>
              </a:rPr>
              <a:t>, парнишка белокурый, </a:t>
            </a:r>
            <a:r>
              <a:rPr lang="ru-RU" dirty="0" smtClean="0">
                <a:latin typeface="Bookman Old Style" panose="02050604050505020204" pitchFamily="18" charset="0"/>
              </a:rPr>
              <a:t>тихонько трогает гармонь.</a:t>
            </a:r>
          </a:p>
        </p:txBody>
      </p:sp>
    </p:spTree>
    <p:extLst>
      <p:ext uri="{BB962C8B-B14F-4D97-AF65-F5344CB8AC3E}">
        <p14:creationId xmlns:p14="http://schemas.microsoft.com/office/powerpoint/2010/main" val="297498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Bookman Old Style" panose="02050604050505020204" pitchFamily="18" charset="0"/>
              </a:rPr>
              <a:t>Обособляются,</a:t>
            </a:r>
            <a:r>
              <a:rPr lang="ru-RU" sz="2800" dirty="0" smtClean="0">
                <a:latin typeface="Bookman Old Style" panose="02050604050505020204" pitchFamily="18" charset="0"/>
              </a:rPr>
              <a:t> выделяясь интонацией при произнесении и запятыми при письме: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2.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Согласованные </a:t>
            </a:r>
            <a:r>
              <a:rPr lang="ru-RU" b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нераспространённые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однородные определения и приложения</a:t>
            </a:r>
            <a:r>
              <a:rPr lang="ru-RU" dirty="0" smtClean="0">
                <a:latin typeface="Bookman Old Style" panose="02050604050505020204" pitchFamily="18" charset="0"/>
              </a:rPr>
              <a:t>, стоящие после определяемого существительного.</a:t>
            </a:r>
          </a:p>
          <a:p>
            <a:pPr marL="0" indent="0">
              <a:buNone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Мартовская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ночь</a:t>
            </a:r>
            <a:r>
              <a:rPr lang="ru-RU" b="1" dirty="0" smtClean="0">
                <a:latin typeface="Bookman Old Style" panose="02050604050505020204" pitchFamily="18" charset="0"/>
              </a:rPr>
              <a:t>, облачная и туманная,</a:t>
            </a:r>
            <a:r>
              <a:rPr lang="ru-RU" dirty="0" smtClean="0">
                <a:latin typeface="Bookman Old Style" panose="02050604050505020204" pitchFamily="18" charset="0"/>
              </a:rPr>
              <a:t> окутала землю.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3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6600" dirty="0" smtClean="0">
                <a:latin typeface="Bookman Old Style" panose="02050604050505020204" pitchFamily="18" charset="0"/>
              </a:rPr>
              <a:t>ПРИМЕЧАНИЕ</a:t>
            </a:r>
            <a:endParaRPr lang="ru-RU" sz="6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3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Согласованные определения и приложения, стоящие перед определяемым существительным, обособляются, ЕСЛИ: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1. </a:t>
            </a:r>
            <a:r>
              <a:rPr lang="ru-RU" dirty="0" smtClean="0">
                <a:latin typeface="Bookman Old Style" panose="02050604050505020204" pitchFamily="18" charset="0"/>
              </a:rPr>
              <a:t>Имеют добавочное </a:t>
            </a: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обстоятельственное значение</a:t>
            </a:r>
            <a:r>
              <a:rPr lang="ru-RU" dirty="0" smtClean="0">
                <a:latin typeface="Bookman Old Style" panose="02050604050505020204" pitchFamily="18" charset="0"/>
              </a:rPr>
              <a:t>, например </a:t>
            </a:r>
            <a:r>
              <a:rPr lang="ru-RU" b="1" dirty="0" smtClean="0">
                <a:latin typeface="Bookman Old Style" panose="02050604050505020204" pitchFamily="18" charset="0"/>
              </a:rPr>
              <a:t>причины</a:t>
            </a:r>
            <a:r>
              <a:rPr lang="ru-RU" dirty="0" smtClean="0">
                <a:latin typeface="Bookman Old Style" panose="02050604050505020204" pitchFamily="18" charset="0"/>
              </a:rPr>
              <a:t>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>
                <a:latin typeface="Bookman Old Style" panose="02050604050505020204" pitchFamily="18" charset="0"/>
              </a:rPr>
              <a:t>Оглушённый тяжким гулом,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latin typeface="Bookman Old Style" panose="02050604050505020204" pitchFamily="18" charset="0"/>
              </a:rPr>
              <a:t>Тёркин</a:t>
            </a:r>
            <a:r>
              <a:rPr lang="ru-RU" dirty="0" smtClean="0">
                <a:latin typeface="Bookman Old Style" panose="02050604050505020204" pitchFamily="18" charset="0"/>
              </a:rPr>
              <a:t> никнет головой. 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708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Согласованные определения и приложения, стоящие перед определяемым существительным, обособляются, ЕСЛИ: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1. </a:t>
            </a:r>
            <a:r>
              <a:rPr lang="ru-RU" dirty="0" smtClean="0">
                <a:latin typeface="Bookman Old Style" panose="02050604050505020204" pitchFamily="18" charset="0"/>
              </a:rPr>
              <a:t>Имеют добавочное </a:t>
            </a: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обстоятельственное значение</a:t>
            </a:r>
            <a:r>
              <a:rPr lang="ru-RU" dirty="0" smtClean="0">
                <a:latin typeface="Bookman Old Style" panose="02050604050505020204" pitchFamily="18" charset="0"/>
              </a:rPr>
              <a:t>, например </a:t>
            </a:r>
            <a:r>
              <a:rPr lang="ru-RU" b="1" dirty="0" smtClean="0">
                <a:latin typeface="Bookman Old Style" panose="02050604050505020204" pitchFamily="18" charset="0"/>
              </a:rPr>
              <a:t>уступки</a:t>
            </a:r>
            <a:r>
              <a:rPr lang="ru-RU" dirty="0" smtClean="0">
                <a:latin typeface="Bookman Old Style" panose="02050604050505020204" pitchFamily="18" charset="0"/>
              </a:rPr>
              <a:t>:</a:t>
            </a:r>
          </a:p>
          <a:p>
            <a:pPr marL="514350" indent="-514350" algn="ctr">
              <a:buAutoNum type="arabicPeriod"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latin typeface="Bookman Old Style" panose="02050604050505020204" pitchFamily="18" charset="0"/>
              </a:rPr>
              <a:t>Раненный осколком в плечо,</a:t>
            </a:r>
            <a:r>
              <a:rPr lang="ru-RU" dirty="0" smtClean="0">
                <a:latin typeface="Bookman Old Style" panose="02050604050505020204" pitchFamily="18" charset="0"/>
              </a:rPr>
              <a:t> капитан Сабуров не покинул строя.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215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Согласованные определения и приложения, стоящие перед определяемым существительным, обособляются, ЕСЛИ:</a:t>
            </a:r>
          </a:p>
          <a:p>
            <a:pPr marL="0" indent="0" algn="ctr">
              <a:buNone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2</a:t>
            </a:r>
            <a:r>
              <a:rPr lang="ru-RU" dirty="0" smtClean="0">
                <a:latin typeface="Bookman Old Style" panose="02050604050505020204" pitchFamily="18" charset="0"/>
              </a:rPr>
              <a:t>. Отделены от определяемого существительного другими членами предложения.</a:t>
            </a:r>
          </a:p>
          <a:p>
            <a:pPr marL="0" indent="0" algn="ctr">
              <a:buNone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Дальше</a:t>
            </a:r>
            <a:r>
              <a:rPr lang="ru-RU" b="1" i="1" dirty="0" smtClean="0">
                <a:latin typeface="Bookman Old Style" panose="02050604050505020204" pitchFamily="18" charset="0"/>
              </a:rPr>
              <a:t>, вечно чуждый тени, </a:t>
            </a:r>
            <a:r>
              <a:rPr lang="ru-RU" dirty="0" smtClean="0">
                <a:latin typeface="Bookman Old Style" panose="02050604050505020204" pitchFamily="18" charset="0"/>
              </a:rPr>
              <a:t>моет желтый </a:t>
            </a:r>
            <a:r>
              <a:rPr lang="ru-RU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Нил</a:t>
            </a:r>
            <a:r>
              <a:rPr lang="ru-RU" dirty="0" smtClean="0">
                <a:latin typeface="Bookman Old Style" panose="02050604050505020204" pitchFamily="18" charset="0"/>
              </a:rPr>
              <a:t> раскалённые ступени царственных могил.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939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latin typeface="Bookman Old Style" panose="02050604050505020204" pitchFamily="18" charset="0"/>
              </a:rPr>
              <a:t>Предложения с </a:t>
            </a:r>
            <a:r>
              <a:rPr lang="ru-RU" dirty="0" smtClean="0">
                <a:latin typeface="Bookman Old Style" panose="02050604050505020204" pitchFamily="18" charset="0"/>
              </a:rPr>
              <a:t/>
            </a:r>
            <a:br>
              <a:rPr lang="ru-RU" dirty="0" smtClean="0">
                <a:latin typeface="Bookman Old Style" panose="02050604050505020204" pitchFamily="18" charset="0"/>
              </a:rPr>
            </a:br>
            <a:r>
              <a:rPr lang="ru-RU" dirty="0" smtClean="0">
                <a:latin typeface="Bookman Old Style" panose="02050604050505020204" pitchFamily="18" charset="0"/>
              </a:rPr>
              <a:t>уточняющими</a:t>
            </a:r>
            <a:br>
              <a:rPr lang="ru-RU" dirty="0" smtClean="0">
                <a:latin typeface="Bookman Old Style" panose="02050604050505020204" pitchFamily="18" charset="0"/>
              </a:rPr>
            </a:br>
            <a:r>
              <a:rPr lang="ru-RU" dirty="0" smtClean="0">
                <a:latin typeface="Bookman Old Style" panose="02050604050505020204" pitchFamily="18" charset="0"/>
              </a:rPr>
              <a:t>обособленными </a:t>
            </a:r>
            <a:r>
              <a:rPr lang="ru-RU" dirty="0" smtClean="0">
                <a:latin typeface="Bookman Old Style" panose="02050604050505020204" pitchFamily="18" charset="0"/>
              </a:rPr>
              <a:t>членами 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758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9136515" cy="36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60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latin typeface="Bookman Old Style" panose="02050604050505020204" pitchFamily="18" charset="0"/>
              </a:rPr>
              <a:t>Обособление</a:t>
            </a:r>
            <a:r>
              <a:rPr lang="ru-RU" sz="4800" dirty="0" smtClean="0">
                <a:latin typeface="Bookman Old Style" panose="02050604050505020204" pitchFamily="18" charset="0"/>
              </a:rPr>
              <a:t> – один из способов смыслового выделения или уточнения части высказывания.</a:t>
            </a:r>
            <a:endParaRPr lang="ru-RU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11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400" dirty="0" err="1" smtClean="0">
                <a:latin typeface="Bookman Old Style" panose="02050604050505020204" pitchFamily="18" charset="0"/>
              </a:rPr>
              <a:t>Др</a:t>
            </a:r>
            <a:r>
              <a:rPr lang="ru-RU" sz="4400" dirty="0" smtClean="0">
                <a:latin typeface="Bookman Old Style" panose="02050604050505020204" pitchFamily="18" charset="0"/>
              </a:rPr>
              <a:t>…</a:t>
            </a:r>
            <a:r>
              <a:rPr lang="ru-RU" sz="4400" dirty="0" err="1" smtClean="0">
                <a:latin typeface="Bookman Old Style" panose="02050604050505020204" pitchFamily="18" charset="0"/>
              </a:rPr>
              <a:t>бясь</a:t>
            </a:r>
            <a:r>
              <a:rPr lang="ru-RU" sz="4400" dirty="0" smtClean="0">
                <a:latin typeface="Bookman Old Style" panose="02050604050505020204" pitchFamily="18" charset="0"/>
              </a:rPr>
              <a:t> </a:t>
            </a:r>
            <a:r>
              <a:rPr lang="ru-RU" sz="4400" dirty="0">
                <a:latin typeface="Bookman Old Style" panose="02050604050505020204" pitchFamily="18" charset="0"/>
              </a:rPr>
              <a:t>о </a:t>
            </a:r>
            <a:r>
              <a:rPr lang="ru-RU" sz="4400" dirty="0" err="1">
                <a:latin typeface="Bookman Old Style" panose="02050604050505020204" pitchFamily="18" charset="0"/>
              </a:rPr>
              <a:t>мрач</a:t>
            </a:r>
            <a:r>
              <a:rPr lang="ru-RU" sz="4400" dirty="0">
                <a:latin typeface="Bookman Old Style" panose="02050604050505020204" pitchFamily="18" charset="0"/>
              </a:rPr>
              <a:t>(?)</a:t>
            </a:r>
            <a:r>
              <a:rPr lang="ru-RU" sz="4400" dirty="0" err="1">
                <a:latin typeface="Bookman Old Style" panose="02050604050505020204" pitchFamily="18" charset="0"/>
              </a:rPr>
              <a:t>ные</a:t>
            </a:r>
            <a:r>
              <a:rPr lang="ru-RU" sz="4400" dirty="0">
                <a:latin typeface="Bookman Old Style" panose="02050604050505020204" pitchFamily="18" charset="0"/>
              </a:rPr>
              <a:t> скалы шумят </a:t>
            </a:r>
            <a:endParaRPr lang="ru-RU" sz="44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Bookman Old Style" panose="02050604050505020204" pitchFamily="18" charset="0"/>
              </a:rPr>
              <a:t>и </a:t>
            </a:r>
          </a:p>
          <a:p>
            <a:pPr marL="0" indent="0" algn="ctr">
              <a:buNone/>
            </a:pPr>
            <a:r>
              <a:rPr lang="ru-RU" sz="4400" dirty="0" smtClean="0">
                <a:latin typeface="Bookman Old Style" panose="02050604050505020204" pitchFamily="18" charset="0"/>
              </a:rPr>
              <a:t>пеня(</a:t>
            </a:r>
            <a:r>
              <a:rPr lang="ru-RU" sz="4400" dirty="0" err="1" smtClean="0">
                <a:latin typeface="Bookman Old Style" panose="02050604050505020204" pitchFamily="18" charset="0"/>
              </a:rPr>
              <a:t>тся</a:t>
            </a:r>
            <a:r>
              <a:rPr lang="ru-RU" sz="4400" dirty="0">
                <a:latin typeface="Bookman Old Style" panose="02050604050505020204" pitchFamily="18" charset="0"/>
              </a:rPr>
              <a:t>/ </a:t>
            </a:r>
            <a:r>
              <a:rPr lang="ru-RU" sz="4400" dirty="0" err="1">
                <a:latin typeface="Bookman Old Style" panose="02050604050505020204" pitchFamily="18" charset="0"/>
              </a:rPr>
              <a:t>ться</a:t>
            </a:r>
            <a:r>
              <a:rPr lang="ru-RU" sz="4400" dirty="0">
                <a:latin typeface="Bookman Old Style" panose="02050604050505020204" pitchFamily="18" charset="0"/>
              </a:rPr>
              <a:t>) в…</a:t>
            </a:r>
            <a:r>
              <a:rPr lang="ru-RU" sz="4400" dirty="0" err="1">
                <a:latin typeface="Bookman Old Style" panose="02050604050505020204" pitchFamily="18" charset="0"/>
              </a:rPr>
              <a:t>лы</a:t>
            </a:r>
            <a:r>
              <a:rPr lang="ru-RU" sz="4400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01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>
                <a:latin typeface="Bookman Old Style" panose="02050604050505020204" pitchFamily="18" charset="0"/>
              </a:rPr>
              <a:t>Г…</a:t>
            </a:r>
            <a:r>
              <a:rPr lang="ru-RU" sz="4400" dirty="0" err="1">
                <a:latin typeface="Bookman Old Style" panose="02050604050505020204" pitchFamily="18" charset="0"/>
              </a:rPr>
              <a:t>ниальный</a:t>
            </a:r>
            <a:r>
              <a:rPr lang="ru-RU" sz="4400" dirty="0">
                <a:latin typeface="Bookman Old Style" panose="02050604050505020204" pitchFamily="18" charset="0"/>
              </a:rPr>
              <a:t> к…</a:t>
            </a:r>
            <a:r>
              <a:rPr lang="ru-RU" sz="4400" dirty="0" err="1">
                <a:latin typeface="Bookman Old Style" panose="02050604050505020204" pitchFamily="18" charset="0"/>
              </a:rPr>
              <a:t>мпозитор</a:t>
            </a:r>
            <a:r>
              <a:rPr lang="ru-RU" sz="4400" dirty="0">
                <a:latin typeface="Bookman Old Style" panose="02050604050505020204" pitchFamily="18" charset="0"/>
              </a:rPr>
              <a:t> п…</a:t>
            </a:r>
            <a:r>
              <a:rPr lang="ru-RU" sz="4400" dirty="0" err="1">
                <a:latin typeface="Bookman Old Style" panose="02050604050505020204" pitchFamily="18" charset="0"/>
              </a:rPr>
              <a:t>анист</a:t>
            </a:r>
            <a:r>
              <a:rPr lang="ru-RU" sz="4400" dirty="0">
                <a:latin typeface="Bookman Old Style" panose="02050604050505020204" pitchFamily="18" charset="0"/>
              </a:rPr>
              <a:t> и д…</a:t>
            </a:r>
            <a:r>
              <a:rPr lang="ru-RU" sz="4400" dirty="0" err="1">
                <a:latin typeface="Bookman Old Style" panose="02050604050505020204" pitchFamily="18" charset="0"/>
              </a:rPr>
              <a:t>рижёр</a:t>
            </a:r>
            <a:r>
              <a:rPr lang="ru-RU" sz="4400" dirty="0">
                <a:latin typeface="Bookman Old Style" panose="02050604050505020204" pitchFamily="18" charset="0"/>
              </a:rPr>
              <a:t> Рахманинов быстро достиг славы и успеха.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820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latin typeface="Bookman Old Style" panose="02050604050505020204" pitchFamily="18" charset="0"/>
              </a:rPr>
              <a:t>Савел</a:t>
            </a:r>
            <a:r>
              <a:rPr lang="ru-RU" sz="4800" dirty="0">
                <a:latin typeface="Bookman Old Style" panose="02050604050505020204" pitchFamily="18" charset="0"/>
              </a:rPr>
              <a:t>(?)</a:t>
            </a:r>
            <a:r>
              <a:rPr lang="ru-RU" sz="4800" dirty="0" err="1">
                <a:latin typeface="Bookman Old Style" panose="02050604050505020204" pitchFamily="18" charset="0"/>
              </a:rPr>
              <a:t>ич</a:t>
            </a:r>
            <a:r>
              <a:rPr lang="ru-RU" sz="4800" dirty="0">
                <a:latin typeface="Bookman Old Style" panose="02050604050505020204" pitchFamily="18" charset="0"/>
              </a:rPr>
              <a:t> дремля к…</a:t>
            </a:r>
            <a:r>
              <a:rPr lang="ru-RU" sz="4800" dirty="0" err="1">
                <a:latin typeface="Bookman Old Style" panose="02050604050505020204" pitchFamily="18" charset="0"/>
              </a:rPr>
              <a:t>чался</a:t>
            </a:r>
            <a:r>
              <a:rPr lang="ru-RU" sz="4800" dirty="0">
                <a:latin typeface="Bookman Old Style" panose="02050604050505020204" pitchFamily="18" charset="0"/>
              </a:rPr>
              <a:t> на </a:t>
            </a:r>
            <a:r>
              <a:rPr lang="ru-RU" sz="4800" dirty="0" err="1">
                <a:latin typeface="Bookman Old Style" panose="02050604050505020204" pitchFamily="18" charset="0"/>
              </a:rPr>
              <a:t>облуч</a:t>
            </a:r>
            <a:r>
              <a:rPr lang="ru-RU" sz="4800" dirty="0">
                <a:latin typeface="Bookman Old Style" panose="02050604050505020204" pitchFamily="18" charset="0"/>
              </a:rPr>
              <a:t>(?)</a:t>
            </a:r>
            <a:r>
              <a:rPr lang="ru-RU" sz="4800" dirty="0" err="1">
                <a:latin typeface="Bookman Old Style" panose="02050604050505020204" pitchFamily="18" charset="0"/>
              </a:rPr>
              <a:t>ке</a:t>
            </a:r>
            <a:r>
              <a:rPr lang="ru-RU" sz="4800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001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>
                <a:latin typeface="Bookman Old Style" panose="02050604050505020204" pitchFamily="18" charset="0"/>
              </a:rPr>
              <a:t>Эти цветы п…</a:t>
            </a:r>
            <a:r>
              <a:rPr lang="ru-RU" sz="4400" dirty="0" err="1">
                <a:latin typeface="Bookman Old Style" panose="02050604050505020204" pitchFamily="18" charset="0"/>
              </a:rPr>
              <a:t>хожие</a:t>
            </a:r>
            <a:r>
              <a:rPr lang="ru-RU" sz="4400" dirty="0">
                <a:latin typeface="Bookman Old Style" panose="02050604050505020204" pitchFamily="18" charset="0"/>
              </a:rPr>
              <a:t> на колокольчики так тонко пахнут.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602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 err="1">
                <a:latin typeface="Bookman Old Style" panose="02050604050505020204" pitchFamily="18" charset="0"/>
              </a:rPr>
              <a:t>Утомлё</a:t>
            </a:r>
            <a:r>
              <a:rPr lang="ru-RU" sz="4400" dirty="0">
                <a:latin typeface="Bookman Old Style" panose="02050604050505020204" pitchFamily="18" charset="0"/>
              </a:rPr>
              <a:t>(н/</a:t>
            </a:r>
            <a:r>
              <a:rPr lang="ru-RU" sz="4400" dirty="0" err="1">
                <a:latin typeface="Bookman Old Style" panose="02050604050505020204" pitchFamily="18" charset="0"/>
              </a:rPr>
              <a:t>нн</a:t>
            </a:r>
            <a:r>
              <a:rPr lang="ru-RU" sz="4400" dirty="0">
                <a:latin typeface="Bookman Old Style" panose="02050604050505020204" pitchFamily="18" charset="0"/>
              </a:rPr>
              <a:t>)</a:t>
            </a:r>
            <a:r>
              <a:rPr lang="ru-RU" sz="4400" dirty="0" err="1">
                <a:latin typeface="Bookman Old Style" panose="02050604050505020204" pitchFamily="18" charset="0"/>
              </a:rPr>
              <a:t>ые</a:t>
            </a:r>
            <a:r>
              <a:rPr lang="ru-RU" sz="4400" dirty="0">
                <a:latin typeface="Bookman Old Style" panose="02050604050505020204" pitchFamily="18" charset="0"/>
              </a:rPr>
              <a:t> долгой дорогой к…</a:t>
            </a:r>
            <a:r>
              <a:rPr lang="ru-RU" sz="4400" dirty="0" err="1">
                <a:latin typeface="Bookman Old Style" panose="02050604050505020204" pitchFamily="18" charset="0"/>
              </a:rPr>
              <a:t>заки</a:t>
            </a:r>
            <a:r>
              <a:rPr lang="ru-RU" sz="4400" dirty="0">
                <a:latin typeface="Bookman Old Style" panose="02050604050505020204" pitchFamily="18" charset="0"/>
              </a:rPr>
              <a:t> ост…</a:t>
            </a:r>
            <a:r>
              <a:rPr lang="ru-RU" sz="4400" dirty="0" err="1">
                <a:latin typeface="Bookman Old Style" panose="02050604050505020204" pitchFamily="18" charset="0"/>
              </a:rPr>
              <a:t>новились</a:t>
            </a:r>
            <a:r>
              <a:rPr lang="ru-RU" sz="4400" dirty="0">
                <a:latin typeface="Bookman Old Style" panose="02050604050505020204" pitchFamily="18" charset="0"/>
              </a:rPr>
              <a:t> </a:t>
            </a:r>
            <a:r>
              <a:rPr lang="ru-RU" sz="4400" dirty="0" err="1">
                <a:latin typeface="Bookman Old Style" panose="02050604050505020204" pitchFamily="18" charset="0"/>
              </a:rPr>
              <a:t>отд</a:t>
            </a:r>
            <a:r>
              <a:rPr lang="ru-RU" sz="4400" dirty="0">
                <a:latin typeface="Bookman Old Style" panose="02050604050505020204" pitchFamily="18" charset="0"/>
              </a:rPr>
              <a:t>…</a:t>
            </a:r>
            <a:r>
              <a:rPr lang="ru-RU" sz="4400" dirty="0" err="1">
                <a:latin typeface="Bookman Old Style" panose="02050604050505020204" pitchFamily="18" charset="0"/>
              </a:rPr>
              <a:t>хнуть</a:t>
            </a:r>
            <a:r>
              <a:rPr lang="ru-RU" sz="4400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759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dirty="0" err="1">
                <a:latin typeface="Bookman Old Style" panose="02050604050505020204" pitchFamily="18" charset="0"/>
              </a:rPr>
              <a:t>Почу</a:t>
            </a:r>
            <a:r>
              <a:rPr lang="ru-RU" sz="4000" dirty="0">
                <a:latin typeface="Bookman Old Style" panose="02050604050505020204" pitchFamily="18" charset="0"/>
              </a:rPr>
              <a:t>(?) </a:t>
            </a:r>
            <a:r>
              <a:rPr lang="ru-RU" sz="4000" dirty="0" err="1">
                <a:latin typeface="Bookman Old Style" panose="02050604050505020204" pitchFamily="18" charset="0"/>
              </a:rPr>
              <a:t>ствовав</a:t>
            </a:r>
            <a:r>
              <a:rPr lang="ru-RU" sz="4000" dirty="0">
                <a:latin typeface="Bookman Old Style" panose="02050604050505020204" pitchFamily="18" charset="0"/>
              </a:rPr>
              <a:t> </a:t>
            </a:r>
            <a:r>
              <a:rPr lang="ru-RU" sz="4000" dirty="0" err="1">
                <a:latin typeface="Bookman Old Style" panose="02050604050505020204" pitchFamily="18" charset="0"/>
              </a:rPr>
              <a:t>ответстве</a:t>
            </a:r>
            <a:r>
              <a:rPr lang="ru-RU" sz="4000" dirty="0">
                <a:latin typeface="Bookman Old Style" panose="02050604050505020204" pitchFamily="18" charset="0"/>
              </a:rPr>
              <a:t>(н/</a:t>
            </a:r>
            <a:r>
              <a:rPr lang="ru-RU" sz="4000" dirty="0" err="1">
                <a:latin typeface="Bookman Old Style" panose="02050604050505020204" pitchFamily="18" charset="0"/>
              </a:rPr>
              <a:t>нн</a:t>
            </a:r>
            <a:r>
              <a:rPr lang="ru-RU" sz="4000" dirty="0">
                <a:latin typeface="Bookman Old Style" panose="02050604050505020204" pitchFamily="18" charset="0"/>
              </a:rPr>
              <a:t>)ость за свою работу вы </a:t>
            </a:r>
            <a:r>
              <a:rPr lang="ru-RU" sz="4000" dirty="0" err="1">
                <a:latin typeface="Bookman Old Style" panose="02050604050505020204" pitchFamily="18" charset="0"/>
              </a:rPr>
              <a:t>буд</a:t>
            </a:r>
            <a:r>
              <a:rPr lang="ru-RU" sz="4000" dirty="0">
                <a:latin typeface="Bookman Old Style" panose="02050604050505020204" pitchFamily="18" charset="0"/>
              </a:rPr>
              <a:t>…те относи(</a:t>
            </a:r>
            <a:r>
              <a:rPr lang="ru-RU" sz="4000" dirty="0" err="1">
                <a:latin typeface="Bookman Old Style" panose="02050604050505020204" pitchFamily="18" charset="0"/>
              </a:rPr>
              <a:t>тся</a:t>
            </a:r>
            <a:r>
              <a:rPr lang="ru-RU" sz="4000" dirty="0">
                <a:latin typeface="Bookman Old Style" panose="02050604050505020204" pitchFamily="18" charset="0"/>
              </a:rPr>
              <a:t>/</a:t>
            </a:r>
            <a:r>
              <a:rPr lang="ru-RU" sz="4000" dirty="0" err="1">
                <a:latin typeface="Bookman Old Style" panose="02050604050505020204" pitchFamily="18" charset="0"/>
              </a:rPr>
              <a:t>ться</a:t>
            </a:r>
            <a:r>
              <a:rPr lang="ru-RU" sz="4000" dirty="0">
                <a:latin typeface="Bookman Old Style" panose="02050604050505020204" pitchFamily="18" charset="0"/>
              </a:rPr>
              <a:t>) к ней сер..</a:t>
            </a:r>
            <a:r>
              <a:rPr lang="ru-RU" sz="4000" dirty="0" err="1">
                <a:latin typeface="Bookman Old Style" panose="02050604050505020204" pitchFamily="18" charset="0"/>
              </a:rPr>
              <a:t>ёзнее</a:t>
            </a:r>
            <a:r>
              <a:rPr lang="ru-RU" sz="4000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33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 err="1">
                <a:latin typeface="Bookman Old Style" panose="02050604050505020204" pitchFamily="18" charset="0"/>
              </a:rPr>
              <a:t>Пок</a:t>
            </a:r>
            <a:r>
              <a:rPr lang="ru-RU" sz="4400" dirty="0">
                <a:latin typeface="Bookman Old Style" panose="02050604050505020204" pitchFamily="18" charset="0"/>
              </a:rPr>
              <a:t>…</a:t>
            </a:r>
            <a:r>
              <a:rPr lang="ru-RU" sz="4400" dirty="0" err="1">
                <a:latin typeface="Bookman Old Style" panose="02050604050505020204" pitchFamily="18" charset="0"/>
              </a:rPr>
              <a:t>залась</a:t>
            </a:r>
            <a:r>
              <a:rPr lang="ru-RU" sz="4400" dirty="0">
                <a:latin typeface="Bookman Old Style" panose="02050604050505020204" pitchFamily="18" charset="0"/>
              </a:rPr>
              <a:t> из-за </a:t>
            </a:r>
            <a:r>
              <a:rPr lang="ru-RU" sz="4400" dirty="0" err="1">
                <a:latin typeface="Bookman Old Style" panose="02050604050505020204" pitchFamily="18" charset="0"/>
              </a:rPr>
              <a:t>обл</a:t>
            </a:r>
            <a:r>
              <a:rPr lang="ru-RU" sz="4400" dirty="0">
                <a:latin typeface="Bookman Old Style" panose="02050604050505020204" pitchFamily="18" charset="0"/>
              </a:rPr>
              <a:t>…ка яркая звезда </a:t>
            </a:r>
            <a:r>
              <a:rPr lang="ru-RU" sz="4400" dirty="0" err="1">
                <a:latin typeface="Bookman Old Style" panose="02050604050505020204" pitchFamily="18" charset="0"/>
              </a:rPr>
              <a:t>предвес</a:t>
            </a:r>
            <a:r>
              <a:rPr lang="ru-RU" sz="4400" dirty="0">
                <a:latin typeface="Bookman Old Style" panose="02050604050505020204" pitchFamily="18" charset="0"/>
              </a:rPr>
              <a:t>(?)</a:t>
            </a:r>
            <a:r>
              <a:rPr lang="ru-RU" sz="4400" dirty="0" err="1">
                <a:latin typeface="Bookman Old Style" panose="02050604050505020204" pitchFamily="18" charset="0"/>
              </a:rPr>
              <a:t>ница</a:t>
            </a:r>
            <a:r>
              <a:rPr lang="ru-RU" sz="4400" dirty="0">
                <a:latin typeface="Bookman Old Style" panose="02050604050505020204" pitchFamily="18" charset="0"/>
              </a:rPr>
              <a:t> утре(н/</a:t>
            </a:r>
            <a:r>
              <a:rPr lang="ru-RU" sz="4400" dirty="0" err="1">
                <a:latin typeface="Bookman Old Style" panose="02050604050505020204" pitchFamily="18" charset="0"/>
              </a:rPr>
              <a:t>нн</a:t>
            </a:r>
            <a:r>
              <a:rPr lang="ru-RU" sz="4400" dirty="0">
                <a:latin typeface="Bookman Old Style" panose="02050604050505020204" pitchFamily="18" charset="0"/>
              </a:rPr>
              <a:t>)ей з…</a:t>
            </a:r>
            <a:r>
              <a:rPr lang="ru-RU" sz="4400" dirty="0" err="1">
                <a:latin typeface="Bookman Old Style" panose="02050604050505020204" pitchFamily="18" charset="0"/>
              </a:rPr>
              <a:t>ри</a:t>
            </a:r>
            <a:r>
              <a:rPr lang="ru-RU" sz="4400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136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400" dirty="0" err="1" smtClean="0">
                <a:latin typeface="Bookman Old Style" panose="02050604050505020204" pitchFamily="18" charset="0"/>
              </a:rPr>
              <a:t>Ровес</a:t>
            </a:r>
            <a:r>
              <a:rPr lang="ru-RU" sz="4400" dirty="0">
                <a:latin typeface="Bookman Old Style" panose="02050604050505020204" pitchFamily="18" charset="0"/>
              </a:rPr>
              <a:t>(?)</a:t>
            </a:r>
            <a:r>
              <a:rPr lang="ru-RU" sz="4400" dirty="0" err="1">
                <a:latin typeface="Bookman Old Style" panose="02050604050505020204" pitchFamily="18" charset="0"/>
              </a:rPr>
              <a:t>ники</a:t>
            </a:r>
            <a:r>
              <a:rPr lang="ru-RU" sz="4400" dirty="0">
                <a:latin typeface="Bookman Old Style" panose="02050604050505020204" pitchFamily="18" charset="0"/>
              </a:rPr>
              <a:t> </a:t>
            </a:r>
            <a:r>
              <a:rPr lang="ru-RU" sz="4400" dirty="0" err="1">
                <a:latin typeface="Bookman Old Style" panose="02050604050505020204" pitchFamily="18" charset="0"/>
              </a:rPr>
              <a:t>бли</a:t>
            </a:r>
            <a:r>
              <a:rPr lang="ru-RU" sz="4400" dirty="0">
                <a:latin typeface="Bookman Old Style" panose="02050604050505020204" pitchFamily="18" charset="0"/>
              </a:rPr>
              <a:t>…кие родстве(н/</a:t>
            </a:r>
            <a:r>
              <a:rPr lang="ru-RU" sz="4400" dirty="0" err="1">
                <a:latin typeface="Bookman Old Style" panose="02050604050505020204" pitchFamily="18" charset="0"/>
              </a:rPr>
              <a:t>нн</a:t>
            </a:r>
            <a:r>
              <a:rPr lang="ru-RU" sz="4400" dirty="0">
                <a:latin typeface="Bookman Old Style" panose="02050604050505020204" pitchFamily="18" charset="0"/>
              </a:rPr>
              <a:t>)</a:t>
            </a:r>
            <a:r>
              <a:rPr lang="ru-RU" sz="4400" dirty="0" err="1">
                <a:latin typeface="Bookman Old Style" panose="02050604050505020204" pitchFamily="18" charset="0"/>
              </a:rPr>
              <a:t>ики</a:t>
            </a:r>
            <a:r>
              <a:rPr lang="ru-RU" sz="4400" dirty="0">
                <a:latin typeface="Bookman Old Style" panose="02050604050505020204" pitchFamily="18" charset="0"/>
              </a:rPr>
              <a:t> они почти н…когда не </a:t>
            </a:r>
            <a:r>
              <a:rPr lang="ru-RU" sz="4400" dirty="0" err="1">
                <a:latin typeface="Bookman Old Style" panose="02050604050505020204" pitchFamily="18" charset="0"/>
              </a:rPr>
              <a:t>ра</a:t>
            </a:r>
            <a:r>
              <a:rPr lang="ru-RU" sz="4400" dirty="0">
                <a:latin typeface="Bookman Old Style" panose="02050604050505020204" pitchFamily="18" charset="0"/>
              </a:rPr>
              <a:t>(с/</a:t>
            </a:r>
            <a:r>
              <a:rPr lang="ru-RU" sz="4400" dirty="0" err="1">
                <a:latin typeface="Bookman Old Style" panose="02050604050505020204" pitchFamily="18" charset="0"/>
              </a:rPr>
              <a:t>сс</a:t>
            </a:r>
            <a:r>
              <a:rPr lang="ru-RU" sz="4400" dirty="0">
                <a:latin typeface="Bookman Old Style" panose="02050604050505020204" pitchFamily="18" charset="0"/>
              </a:rPr>
              <a:t>)</a:t>
            </a:r>
            <a:r>
              <a:rPr lang="ru-RU" sz="4400" dirty="0" err="1">
                <a:latin typeface="Bookman Old Style" panose="02050604050505020204" pitchFamily="18" charset="0"/>
              </a:rPr>
              <a:t>тавались</a:t>
            </a:r>
            <a:r>
              <a:rPr lang="ru-RU" sz="4400" dirty="0">
                <a:latin typeface="Bookman Old Style" panose="02050604050505020204" pitchFamily="18" charset="0"/>
              </a:rPr>
              <a:t>.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18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latin typeface="Bookman Old Style" panose="02050604050505020204" pitchFamily="18" charset="0"/>
              </a:rPr>
              <a:t>Им </a:t>
            </a:r>
            <a:r>
              <a:rPr lang="ru-RU" sz="4800" dirty="0">
                <a:latin typeface="Bookman Old Style" panose="02050604050505020204" pitchFamily="18" charset="0"/>
              </a:rPr>
              <a:t>гагарам (не)доступно </a:t>
            </a:r>
            <a:r>
              <a:rPr lang="ru-RU" sz="4800" dirty="0" err="1">
                <a:latin typeface="Bookman Old Style" panose="02050604050505020204" pitchFamily="18" charset="0"/>
              </a:rPr>
              <a:t>насл</a:t>
            </a:r>
            <a:r>
              <a:rPr lang="ru-RU" sz="4800" dirty="0">
                <a:latin typeface="Bookman Old Style" panose="02050604050505020204" pitchFamily="18" charset="0"/>
              </a:rPr>
              <a:t>…</a:t>
            </a:r>
            <a:r>
              <a:rPr lang="ru-RU" sz="4800" dirty="0" err="1">
                <a:latin typeface="Bookman Old Style" panose="02050604050505020204" pitchFamily="18" charset="0"/>
              </a:rPr>
              <a:t>жденье</a:t>
            </a:r>
            <a:r>
              <a:rPr lang="ru-RU" sz="4800" dirty="0">
                <a:latin typeface="Bookman Old Style" panose="02050604050505020204" pitchFamily="18" charset="0"/>
              </a:rPr>
              <a:t> битвой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80226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latin typeface="Bookman Old Style" panose="02050604050505020204" pitchFamily="18" charset="0"/>
              </a:rPr>
              <a:t>Облака, подобные низкому дыму, быстро неслись со стороны моря.</a:t>
            </a:r>
            <a:endParaRPr lang="ru-RU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8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dirty="0" smtClean="0">
                <a:latin typeface="Bookman Old Style" panose="02050604050505020204" pitchFamily="18" charset="0"/>
              </a:rPr>
              <a:t>Облака неслись со стороны моря. Они были подобны низкому дыму.</a:t>
            </a:r>
          </a:p>
          <a:p>
            <a:pPr marL="514350" indent="-514350">
              <a:buAutoNum type="arabicPeriod"/>
            </a:pPr>
            <a:endParaRPr lang="ru-RU" sz="3600" dirty="0">
              <a:latin typeface="Bookman Old Style" panose="02050604050505020204" pitchFamily="18" charset="0"/>
            </a:endParaRPr>
          </a:p>
          <a:p>
            <a:pPr marL="514350" indent="-514350">
              <a:buAutoNum type="arabicPeriod"/>
            </a:pPr>
            <a:r>
              <a:rPr lang="ru-RU" sz="3600" dirty="0" smtClean="0">
                <a:latin typeface="Bookman Old Style" panose="02050604050505020204" pitchFamily="18" charset="0"/>
              </a:rPr>
              <a:t>Облака, которые были подобны низкому дыму, быстро неслись со стороны моря.</a:t>
            </a:r>
          </a:p>
        </p:txBody>
      </p:sp>
    </p:spTree>
    <p:extLst>
      <p:ext uri="{BB962C8B-B14F-4D97-AF65-F5344CB8AC3E}">
        <p14:creationId xmlns:p14="http://schemas.microsoft.com/office/powerpoint/2010/main" val="306503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dirty="0" smtClean="0">
                <a:latin typeface="Bookman Old Style" panose="02050604050505020204" pitchFamily="18" charset="0"/>
              </a:rPr>
              <a:t>Облака неслись со стороны моря. Они были подобны низкому дыму.</a:t>
            </a:r>
          </a:p>
          <a:p>
            <a:pPr marL="514350" indent="-514350">
              <a:buAutoNum type="arabicPeriod"/>
            </a:pPr>
            <a:endParaRPr lang="ru-RU" sz="3600" dirty="0">
              <a:latin typeface="Bookman Old Style" panose="02050604050505020204" pitchFamily="18" charset="0"/>
            </a:endParaRPr>
          </a:p>
          <a:p>
            <a:pPr marL="514350" indent="-514350">
              <a:buAutoNum type="arabicPeriod"/>
            </a:pPr>
            <a:r>
              <a:rPr lang="ru-RU" sz="3600" dirty="0" smtClean="0">
                <a:latin typeface="Bookman Old Style" panose="02050604050505020204" pitchFamily="18" charset="0"/>
              </a:rPr>
              <a:t>Облака, </a:t>
            </a:r>
            <a:r>
              <a:rPr lang="ru-RU" sz="36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которые были подобны низкому дыму</a:t>
            </a:r>
            <a:r>
              <a:rPr lang="ru-RU" sz="3600" dirty="0" smtClean="0">
                <a:latin typeface="Bookman Old Style" panose="02050604050505020204" pitchFamily="18" charset="0"/>
              </a:rPr>
              <a:t>, быстро неслись со стороны моря.</a:t>
            </a:r>
          </a:p>
        </p:txBody>
      </p:sp>
    </p:spTree>
    <p:extLst>
      <p:ext uri="{BB962C8B-B14F-4D97-AF65-F5344CB8AC3E}">
        <p14:creationId xmlns:p14="http://schemas.microsoft.com/office/powerpoint/2010/main" val="111170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latin typeface="Bookman Old Style" panose="02050604050505020204" pitchFamily="18" charset="0"/>
              </a:rPr>
              <a:t>У забора, у самой калитки, в ноябре расцвели маргаритки. </a:t>
            </a:r>
            <a:endParaRPr lang="ru-RU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Обособленные члены предложения делятся на 2 группы:</a:t>
            </a:r>
          </a:p>
          <a:p>
            <a:pPr marL="0" indent="0">
              <a:buNone/>
            </a:pPr>
            <a:endParaRPr lang="ru-RU" dirty="0">
              <a:latin typeface="Bookman Old Style" panose="02050604050505020204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Bookman Old Style" panose="02050604050505020204" pitchFamily="18" charset="0"/>
              </a:rPr>
              <a:t>Обособленные второстепенные члены, близкие по смыслу к предложению (их можно заменить предложением);</a:t>
            </a:r>
          </a:p>
          <a:p>
            <a:pPr marL="514350" indent="-514350">
              <a:buAutoNum type="arabicPeriod"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Bookman Old Style" panose="02050604050505020204" pitchFamily="18" charset="0"/>
              </a:rPr>
              <a:t>Уточняющие члены предложения (один член предложения уточняет другой).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3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6805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6000" dirty="0" smtClean="0">
                <a:latin typeface="Bookman Old Style" panose="02050604050505020204" pitchFamily="18" charset="0"/>
              </a:rPr>
              <a:t>Обособление определений и приложений</a:t>
            </a:r>
          </a:p>
          <a:p>
            <a:pPr marL="0" indent="0" algn="ctr">
              <a:buNone/>
            </a:pPr>
            <a:endParaRPr lang="ru-RU" sz="6000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ru-RU" sz="6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8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Ветер</a:t>
            </a:r>
            <a:r>
              <a:rPr lang="ru-RU" sz="4000" dirty="0" smtClean="0">
                <a:latin typeface="Bookman Old Style" panose="02050604050505020204" pitchFamily="18" charset="0"/>
              </a:rPr>
              <a:t>, </a:t>
            </a:r>
            <a:r>
              <a:rPr lang="ru-RU" sz="4000" b="1" dirty="0" smtClean="0">
                <a:latin typeface="Bookman Old Style" panose="02050604050505020204" pitchFamily="18" charset="0"/>
              </a:rPr>
              <a:t>дувший со всех сторон</a:t>
            </a:r>
            <a:r>
              <a:rPr lang="ru-RU" sz="4000" dirty="0" smtClean="0">
                <a:latin typeface="Bookman Old Style" panose="02050604050505020204" pitchFamily="18" charset="0"/>
              </a:rPr>
              <a:t>, усиливался.</a:t>
            </a:r>
          </a:p>
          <a:p>
            <a:pPr marL="0" indent="0" algn="ctr">
              <a:buNone/>
            </a:pPr>
            <a:endParaRPr lang="ru-RU" sz="4000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Bookman Old Style" panose="02050604050505020204" pitchFamily="18" charset="0"/>
              </a:rPr>
              <a:t>Дувший со всех сторон </a:t>
            </a:r>
            <a:r>
              <a:rPr lang="ru-RU" sz="4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ветер</a:t>
            </a:r>
            <a:r>
              <a:rPr lang="ru-RU" sz="4000" dirty="0" smtClean="0">
                <a:latin typeface="Bookman Old Style" panose="02050604050505020204" pitchFamily="18" charset="0"/>
              </a:rPr>
              <a:t> усиливался.</a:t>
            </a:r>
            <a:endParaRPr lang="ru-RU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331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526</Words>
  <Application>Microsoft Office PowerPoint</Application>
  <PresentationFormat>Экран (4:3)</PresentationFormat>
  <Paragraphs>82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Предложения с обособленными членами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Обособляются, выделяясь интонацией при произнесении и запятыми при письме:</vt:lpstr>
      <vt:lpstr>Обособляются, выделяясь интонацией при произнесении и запятыми при письме:</vt:lpstr>
      <vt:lpstr>Обособляются, выделяясь интонацией при произнесении и запятыми при письме:</vt:lpstr>
      <vt:lpstr>Обособляются, выделяясь интонацией при произнесении и запятыми при письме: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Предложения с  уточняющими обособленными членами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с обособленными членами </dc:title>
  <dc:creator>asus-admin</dc:creator>
  <cp:lastModifiedBy>asus-admin</cp:lastModifiedBy>
  <cp:revision>19</cp:revision>
  <dcterms:created xsi:type="dcterms:W3CDTF">2021-04-18T15:00:16Z</dcterms:created>
  <dcterms:modified xsi:type="dcterms:W3CDTF">2021-05-11T20:34:58Z</dcterms:modified>
</cp:coreProperties>
</file>